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tmp_ell_hero_dark_v3.png_515_0_8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0"/>
            <a:ext cx="747979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5961888" cy="6858000"/>
          </a:xfrm>
          <a:prstGeom prst="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ell_logo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" y="420624"/>
            <a:ext cx="3429000" cy="11103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2648" y="1847088"/>
            <a:ext cx="237744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50" b="1">
                <a:solidFill>
                  <a:srgbClr val="C9A24C"/>
                </a:solidFill>
                <a:latin typeface="Noto Sans"/>
              </a:rPr>
              <a:t>MEDIA KIT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2231136"/>
            <a:ext cx="4937760" cy="11338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EB Garamond"/>
              </a:rPr>
              <a:t>Live empty-leg discovery
for private aviation.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" y="3803904"/>
            <a:ext cx="4663440" cy="58521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40" b="0">
                <a:solidFill>
                  <a:srgbClr val="F2EFE6"/>
                </a:solidFill>
                <a:latin typeface="Noto Sans"/>
              </a:rPr>
              <a:t>Useful route discovery, live availability, direct enquiries and premium partnership opportunities.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936" y="4617720"/>
            <a:ext cx="457200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919" b="0">
                <a:solidFill>
                  <a:srgbClr val="C6B89C"/>
                </a:solidFill>
                <a:latin typeface="Noto Sans"/>
              </a:rPr>
              <a:t>Part of the publishing group behind The Flying Engineer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" y="6053328"/>
            <a:ext cx="219456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00" b="0">
                <a:solidFill>
                  <a:srgbClr val="F2EFE6"/>
                </a:solidFill>
                <a:latin typeface="Noto Sans"/>
              </a:rPr>
              <a:t>Updated August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7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2A3E59"/>
                </a:solidFill>
                <a:latin typeface="Noto Sans"/>
              </a:rPr>
              <a:t>FOR LUXURY TRAVEL BRANDS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0D1F36"/>
                </a:solidFill>
                <a:latin typeface="EB Garamond"/>
              </a:rPr>
              <a:t>Meet users when a route becomes interesting.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6F7C89"/>
                </a:solidFill>
                <a:latin typeface="Noto Sans"/>
              </a:rPr>
              <a:t>Empty-leg discovery naturally connects aviation with hotels, villas, transfers, concierge and destination experiences.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48" y="1993392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Hotels &amp; villas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" y="2432304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Destination-led visibility around routes and cities already appearing on the board.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7096" y="1993392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43400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FBOs &amp; ground services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2432304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Commercial presence close to arrival airports and aviation decision-makers.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81544" y="1993392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27848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Ground transport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7848" y="2432304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Premium transfer and chauffeur brands positioned around live arrival intent.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2648" y="3474720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8952" y="3602736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Concierge &amp; experiences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3913632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High-end local services linked to route and destination discovery.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197096" y="3474720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343400" y="3602736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Tourism boards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400" y="3913632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Seasonal and event-led campaigns built around premium access.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781544" y="3474720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927848" y="3602736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Luxury partnerships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27848" y="3913632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Custom collaborations for brands with a natural private-aviation fit.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2648" y="5358384"/>
            <a:ext cx="10469880" cy="512064"/>
          </a:xfrm>
          <a:prstGeom prst="round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7240" y="5504688"/>
            <a:ext cx="10140696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900" b="1">
                <a:solidFill>
                  <a:srgbClr val="F2EFE6"/>
                </a:solidFill>
                <a:latin typeface="Noto Sans"/>
              </a:rPr>
              <a:t>Best campaigns add value to the trip rather than interrupting it.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6F7C89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6F7C89"/>
                </a:solidFill>
                <a:latin typeface="Noto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tmp_ell_hero2_dark_v3.png_610_0_7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0" y="0"/>
            <a:ext cx="66111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ell_logo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475488"/>
            <a:ext cx="3337560" cy="10807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0936" y="1865376"/>
            <a:ext cx="4114800" cy="20116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40" b="1">
                <a:solidFill>
                  <a:srgbClr val="C9A24C"/>
                </a:solidFill>
                <a:latin typeface="Noto Sans"/>
              </a:rPr>
              <a:t>PARTNER WITH EMPTY LEG 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" y="2240280"/>
            <a:ext cx="4892040" cy="1042415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EB Garamond"/>
              </a:rPr>
              <a:t>Put your brand around
real private-jet intent.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730752"/>
            <a:ext cx="4709160" cy="7315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40" b="0">
                <a:solidFill>
                  <a:srgbClr val="F2EFE6"/>
                </a:solidFill>
                <a:latin typeface="Noto Sans"/>
              </a:rPr>
              <a:t>Tell us the routes, destinations, aircraft or audience you want to reach and we will shape the right exposure mix around it.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" y="5010912"/>
            <a:ext cx="4206240" cy="603504"/>
          </a:xfrm>
          <a:prstGeom prst="roundRect">
            <a:avLst/>
          </a:prstGeom>
          <a:solidFill>
            <a:srgbClr val="C9A2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212080"/>
            <a:ext cx="3767328" cy="20116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1000" b="1">
                <a:solidFill>
                  <a:srgbClr val="0D1F36"/>
                </a:solidFill>
                <a:latin typeface="Noto Sans"/>
              </a:rPr>
              <a:t>open@emptylegslist.com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5852160"/>
            <a:ext cx="2743200" cy="18288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80" b="0">
                <a:solidFill>
                  <a:srgbClr val="F2EFE6"/>
                </a:solidFill>
                <a:latin typeface="Noto Sans"/>
              </a:rPr>
              <a:t>emptylegslist.com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6254496"/>
            <a:ext cx="521208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680" b="0">
                <a:solidFill>
                  <a:srgbClr val="C6B89C"/>
                </a:solidFill>
                <a:latin typeface="Noto Sans"/>
              </a:rPr>
              <a:t>Published by Publishing Office SRL  •  Group ecosystem led by The Flying Engineer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C9A24C"/>
                </a:solidFill>
                <a:latin typeface="Noto Sans"/>
              </a:rPr>
              <a:t>NETWORK REACH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EB Garamond"/>
              </a:rPr>
              <a:t>50,000 aviation professionals in our network — and growing fast.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F2EFE6"/>
                </a:solidFill>
                <a:latin typeface="Noto Sans"/>
              </a:rPr>
              <a:t>Shared group reach gives Empty Leg List a stronger commercial story from the first page.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48" y="1975104"/>
            <a:ext cx="2560320" cy="124358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093976"/>
            <a:ext cx="23317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50,000+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569464"/>
            <a:ext cx="23317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AVIATION PROFESSIONALS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008376"/>
            <a:ext cx="23042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C6B89C"/>
                </a:solidFill>
                <a:latin typeface="Noto Sans"/>
              </a:rPr>
              <a:t>Shared group audience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1975104"/>
            <a:ext cx="2560320" cy="124358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56432" y="2093976"/>
            <a:ext cx="23317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+5% / month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56432" y="2569464"/>
            <a:ext cx="23317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NETWORK GROWTH RATE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56432" y="3008376"/>
            <a:ext cx="23042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C6B89C"/>
                </a:solidFill>
                <a:latin typeface="Noto Sans"/>
              </a:rPr>
              <a:t>Current momentum figure used for positioning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71032" y="1975104"/>
            <a:ext cx="2560320" cy="124358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35624" y="2093976"/>
            <a:ext cx="23317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3,000+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35624" y="2569464"/>
            <a:ext cx="23317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AVIATION COMPANIES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35624" y="3008376"/>
            <a:ext cx="23042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C6B89C"/>
                </a:solidFill>
                <a:latin typeface="Noto Sans"/>
              </a:rPr>
              <a:t>Shared group ecosystem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50224" y="1975104"/>
            <a:ext cx="2560320" cy="124358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14816" y="2093976"/>
            <a:ext cx="23317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14816" y="2569464"/>
            <a:ext cx="23317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COUNTRIES REPRESENTED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965960" y="3803904"/>
            <a:ext cx="3246120" cy="124358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30552" y="3922776"/>
            <a:ext cx="30175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3M+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30552" y="4398264"/>
            <a:ext cx="30175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ANNUAL PAGE VIEWS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30552" y="4837176"/>
            <a:ext cx="29900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C6B89C"/>
                </a:solidFill>
                <a:latin typeface="Noto Sans"/>
              </a:rPr>
              <a:t>Wider group publishing footprint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46520" y="3803904"/>
            <a:ext cx="3246120" cy="124358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11112" y="3922776"/>
            <a:ext cx="30175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42.6K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11112" y="4398264"/>
            <a:ext cx="30175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RANKED KEYWORDS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11112" y="4837176"/>
            <a:ext cx="29900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C6B89C"/>
                </a:solidFill>
                <a:latin typeface="Noto Sans"/>
              </a:rPr>
              <a:t>Search visibility across the ecosystem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12648" y="5440680"/>
            <a:ext cx="10570464" cy="512064"/>
          </a:xfrm>
          <a:prstGeom prst="roundRect">
            <a:avLst/>
          </a:prstGeom>
          <a:solidFill>
            <a:srgbClr val="142A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77240" y="5586984"/>
            <a:ext cx="1024128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900" b="1">
                <a:solidFill>
                  <a:srgbClr val="F2EFE6"/>
                </a:solidFill>
                <a:latin typeface="Noto Sans"/>
              </a:rPr>
              <a:t>Lead with audience, reach and momentum — then show what Empty Leg List helps users do.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6928" y="6428232"/>
            <a:ext cx="987552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600" b="0">
                <a:solidFill>
                  <a:srgbClr val="F2EFE6"/>
                </a:solidFill>
                <a:latin typeface="Noto Sans"/>
              </a:rPr>
              <a:t>Group-level figures support the shared audience story for Empty Leg List.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F2EFE6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F2EFE6"/>
                </a:solidFill>
                <a:latin typeface="Noto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7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2A3E59"/>
                </a:solidFill>
                <a:latin typeface="Noto Sans"/>
              </a:rPr>
              <a:t>AI PERFORMANCE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0D1F36"/>
                </a:solidFill>
                <a:latin typeface="EB Garamond"/>
              </a:rPr>
              <a:t>AI platforms already cite our ecosystem heavily.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6F7C89"/>
                </a:solidFill>
                <a:latin typeface="Noto Sans"/>
              </a:rPr>
              <a:t>This is one of the strongest proof points in the deck, so it should appear near the start.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48" y="1975104"/>
            <a:ext cx="2560320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093976"/>
            <a:ext cx="23317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714.5K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569464"/>
            <a:ext cx="23317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AI CITATIONS / 3 MONTHS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008376"/>
            <a:ext cx="23042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6F7C89"/>
                </a:solidFill>
                <a:latin typeface="Noto Sans"/>
              </a:rPr>
              <a:t>Microsoft Copilot and partner sources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1975104"/>
            <a:ext cx="2560320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56432" y="2093976"/>
            <a:ext cx="23317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284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56432" y="2569464"/>
            <a:ext cx="23317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AVG. CITED PAGES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56432" y="3008376"/>
            <a:ext cx="23042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6F7C89"/>
                </a:solidFill>
                <a:latin typeface="Noto Sans"/>
              </a:rPr>
              <a:t>Roughly 300 actively cited pages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71032" y="1975104"/>
            <a:ext cx="2560320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35624" y="2093976"/>
            <a:ext cx="23317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2.86M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35624" y="2569464"/>
            <a:ext cx="23317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PROJECTED ANNUAL CITATIONS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35624" y="3008376"/>
            <a:ext cx="23042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6F7C89"/>
                </a:solidFill>
                <a:latin typeface="Noto Sans"/>
              </a:rPr>
              <a:t>3-month citation trend annualised ×4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50224" y="1975104"/>
            <a:ext cx="2560320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14816" y="2093976"/>
            <a:ext cx="23317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~4× / year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14816" y="2569464"/>
            <a:ext cx="23317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CITATION MULTIPLIER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14816" y="3008376"/>
            <a:ext cx="23042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6F7C89"/>
                </a:solidFill>
                <a:latin typeface="Noto Sans"/>
              </a:rPr>
              <a:t>Framing the annualised citation story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965960" y="3803904"/>
            <a:ext cx="3246120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130552" y="3922776"/>
            <a:ext cx="30175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988K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30552" y="4398264"/>
            <a:ext cx="30175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CHATGPT &amp; BING IMPRESSIONS / 3 MONTHS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30552" y="4837176"/>
            <a:ext cx="29900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6F7C89"/>
                </a:solidFill>
                <a:latin typeface="Noto Sans"/>
              </a:rPr>
              <a:t>Combined discovery positioning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46520" y="3803904"/>
            <a:ext cx="3246120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11112" y="3922776"/>
            <a:ext cx="30175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3.95M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11112" y="4398264"/>
            <a:ext cx="30175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PROJECTED ANNUAL IMPRESSIONS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11112" y="4837176"/>
            <a:ext cx="2990087" cy="15544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80" b="0">
                <a:solidFill>
                  <a:srgbClr val="6F7C89"/>
                </a:solidFill>
                <a:latin typeface="Noto Sans"/>
              </a:rPr>
              <a:t>3-month impression trend annualised ×4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2648" y="5440680"/>
            <a:ext cx="10570464" cy="512064"/>
          </a:xfrm>
          <a:prstGeom prst="round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77240" y="5586984"/>
            <a:ext cx="1024128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900" b="1">
                <a:solidFill>
                  <a:srgbClr val="F2EFE6"/>
                </a:solidFill>
                <a:latin typeface="Noto Sans"/>
              </a:rPr>
              <a:t>In short: AI already discovers, cites and surfaces our content at scale.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6428232"/>
            <a:ext cx="987552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600" b="0">
                <a:solidFill>
                  <a:srgbClr val="6F7C89"/>
                </a:solidFill>
                <a:latin typeface="Noto Sans"/>
              </a:rPr>
              <a:t>AI figures are presented as wider group performance and used to strengthen the Empty Leg List narrative.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6F7C89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6F7C89"/>
                </a:solidFill>
                <a:latin typeface="Noto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7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2A3E59"/>
                </a:solidFill>
                <a:latin typeface="Noto Sans"/>
              </a:rPr>
              <a:t>AUDIENCE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0D1F36"/>
                </a:solidFill>
                <a:latin typeface="EB Garamond"/>
              </a:rPr>
              <a:t>Who uses Empty Leg List and why it matters.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6F7C89"/>
                </a:solidFill>
                <a:latin typeface="Noto Sans"/>
              </a:rPr>
              <a:t>The platform reaches users and partners at the moment they are exploring routes, aircraft and premium-travel options.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48" y="1993392"/>
            <a:ext cx="3310128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Private flyers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" y="2432304"/>
            <a:ext cx="3035808" cy="64008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Users comparing real one-way private-jet opportunities, timing and destination options.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7096" y="1993392"/>
            <a:ext cx="3310128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43400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Operators &amp; brokers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2432304"/>
            <a:ext cx="3035808" cy="64008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Companies that want live empty legs discovered faster and turned into enquiries.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81544" y="1993392"/>
            <a:ext cx="3310128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27848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Corporate travellers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7848" y="2432304"/>
            <a:ext cx="3035808" cy="64008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Decision-makers looking for time-efficient, flexible travel options.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2648" y="3438144"/>
            <a:ext cx="3310128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8952" y="3566160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Luxury travellers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3877056"/>
            <a:ext cx="3035808" cy="64008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People who value privacy, convenience and premium experiences around the trip.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197096" y="3438144"/>
            <a:ext cx="3310128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343400" y="3566160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Destinations &amp; hotels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400" y="3877056"/>
            <a:ext cx="3035808" cy="64008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Brands that want exposure beside real route intent, not generic traffic.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781544" y="3438144"/>
            <a:ext cx="3310128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927848" y="3566160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Aviation partners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27848" y="3877056"/>
            <a:ext cx="3035808" cy="64008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FBOs, handlers, concierge, ground transport and related services.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2648" y="5340096"/>
            <a:ext cx="10469880" cy="512064"/>
          </a:xfrm>
          <a:prstGeom prst="round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7240" y="5486400"/>
            <a:ext cx="10140696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900" b="1">
                <a:solidFill>
                  <a:srgbClr val="F2EFE6"/>
                </a:solidFill>
                <a:latin typeface="Noto Sans"/>
              </a:rPr>
              <a:t>The audience story is strongest when it combines intent, timing and relevance.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6F7C89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6F7C89"/>
                </a:solidFill>
                <a:latin typeface="Noto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C9A24C"/>
                </a:solidFill>
                <a:latin typeface="Noto Sans"/>
              </a:rPr>
              <a:t>USER VALUE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EB Garamond"/>
              </a:rPr>
              <a:t>What users can actually do on Empty Leg List.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F2EFE6"/>
                </a:solidFill>
                <a:latin typeface="Noto Sans"/>
              </a:rPr>
              <a:t>This keeps the deck useful and grounded: the platform is built around action, not just awareness.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993392"/>
            <a:ext cx="2560320" cy="1865376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86384" y="2103120"/>
            <a:ext cx="54864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00" b="1">
                <a:solidFill>
                  <a:srgbClr val="C9A24C"/>
                </a:solidFill>
                <a:latin typeface="Noto Sans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121408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Find live routes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2432304"/>
            <a:ext cx="2286000" cy="133502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Search city, airport or country and see current flights on the board.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11296" y="1993392"/>
            <a:ext cx="2560320" cy="1865376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39312" y="2103120"/>
            <a:ext cx="54864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00" b="1">
                <a:solidFill>
                  <a:srgbClr val="C9A24C"/>
                </a:solidFill>
                <a:latin typeface="Noto Sans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0" y="2121408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Understand the trip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0" y="2432304"/>
            <a:ext cx="2286000" cy="133502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View route, aircraft, timing, seats and operator-published pricing when available.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64224" y="1993392"/>
            <a:ext cx="2560320" cy="1865376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2103120"/>
            <a:ext cx="54864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00" b="1">
                <a:solidFill>
                  <a:srgbClr val="C9A24C"/>
                </a:solidFill>
                <a:latin typeface="Noto Sans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10528" y="2121408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Explore context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0528" y="2432304"/>
            <a:ext cx="2286000" cy="133502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Open city, route and aircraft pages that add discovery around the listing.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217152" y="1993392"/>
            <a:ext cx="2560320" cy="1865376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45168" y="2103120"/>
            <a:ext cx="54864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00" b="1">
                <a:solidFill>
                  <a:srgbClr val="C9A24C"/>
                </a:solidFill>
                <a:latin typeface="Noto Sans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63456" y="2121408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Act quickly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63456" y="2432304"/>
            <a:ext cx="2286000" cy="133502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Enquire directly or set alerts before short-lived availability disappears.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58368" y="4498848"/>
            <a:ext cx="2240280" cy="115214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59" y="4617720"/>
            <a:ext cx="201168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789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59" y="5093208"/>
            <a:ext cx="201168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UPCOMING FLIGHTS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090672" y="4498848"/>
            <a:ext cx="2240280" cy="115214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255264" y="4617720"/>
            <a:ext cx="201168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3× / day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55264" y="5093208"/>
            <a:ext cx="201168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BOARD REFRESHES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522976" y="4498848"/>
            <a:ext cx="2240280" cy="115214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687568" y="4617720"/>
            <a:ext cx="201168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24 / 45 / 30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87568" y="5093208"/>
            <a:ext cx="201168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CITY / ROUTE / AIRCRAFT PAGES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955279" y="4498848"/>
            <a:ext cx="3108960" cy="115214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119871" y="4617720"/>
            <a:ext cx="288036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Direct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19871" y="5093208"/>
            <a:ext cx="288036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ENQUIRIES, ALERTS &amp; SHARING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6428232"/>
            <a:ext cx="987552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600" b="0">
                <a:solidFill>
                  <a:srgbClr val="F2EFE6"/>
                </a:solidFill>
                <a:latin typeface="Noto Sans"/>
              </a:rPr>
              <a:t>Platform figures: Empty Leg List published build case study, August 2026.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F2EFE6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F2EFE6"/>
                </a:solidFill>
                <a:latin typeface="Noto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7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2A3E59"/>
                </a:solidFill>
                <a:latin typeface="Noto Sans"/>
              </a:rPr>
              <a:t>PLATFORM SNAPSHOT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0D1F36"/>
                </a:solidFill>
                <a:latin typeface="EB Garamond"/>
              </a:rPr>
              <a:t>A live market, not a static directory.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6F7C89"/>
                </a:solidFill>
                <a:latin typeface="Noto Sans"/>
              </a:rPr>
              <a:t>Short-lived inventory is organised into pages, filters, alerts and media so it stays useful beyond the live board.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48" y="1975104"/>
            <a:ext cx="2468880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093976"/>
            <a:ext cx="224028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106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569464"/>
            <a:ext cx="224028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STATIC PAGES LIVE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36976" y="1975104"/>
            <a:ext cx="2468880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01568" y="2093976"/>
            <a:ext cx="224028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70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01568" y="2569464"/>
            <a:ext cx="224028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AIRCRAFT TYPES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861304" y="1975104"/>
            <a:ext cx="2468880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25896" y="2093976"/>
            <a:ext cx="224028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5896" y="2569464"/>
            <a:ext cx="224028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SOCIAL NETWORKS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485632" y="1975104"/>
            <a:ext cx="2468880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50224" y="2093976"/>
            <a:ext cx="224028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0D1F36"/>
                </a:solidFill>
                <a:latin typeface="EB Garamond"/>
              </a:rPr>
              <a:t>15 sec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50224" y="2569464"/>
            <a:ext cx="224028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6F7C89"/>
                </a:solidFill>
                <a:latin typeface="Noto Sans"/>
              </a:rPr>
              <a:t>VERTICAL FILM FORMAT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2648" y="3703320"/>
            <a:ext cx="10479024" cy="1243584"/>
          </a:xfrm>
          <a:prstGeom prst="round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3913632"/>
            <a:ext cx="292608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300" b="1">
                <a:solidFill>
                  <a:srgbClr val="C9A24C"/>
                </a:solidFill>
                <a:latin typeface="EB Garamond"/>
              </a:rPr>
              <a:t>Built around expiring inventory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58768" y="3822191"/>
            <a:ext cx="6720840" cy="95097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>
              <a:spcAft>
                <a:spcPts val="400"/>
              </a:spcAft>
              <a:defRPr sz="880">
                <a:solidFill>
                  <a:srgbClr val="F2EFE6"/>
                </a:solidFill>
                <a:latin typeface="Noto Sans"/>
              </a:defRPr>
            </a:pPr>
            <a:r>
              <a:t>• 24 city pages with route discovery and live availability context</a:t>
            </a:r>
          </a:p>
          <a:p>
            <a:pPr>
              <a:spcAft>
                <a:spcPts val="400"/>
              </a:spcAft>
              <a:defRPr sz="880">
                <a:solidFill>
                  <a:srgbClr val="F2EFE6"/>
                </a:solidFill>
                <a:latin typeface="Noto Sans"/>
              </a:defRPr>
            </a:pPr>
            <a:r>
              <a:t>• 45 route pages with maps, alerts and corridor-level listings</a:t>
            </a:r>
          </a:p>
          <a:p>
            <a:pPr>
              <a:spcAft>
                <a:spcPts val="400"/>
              </a:spcAft>
              <a:defRPr sz="880">
                <a:solidFill>
                  <a:srgbClr val="F2EFE6"/>
                </a:solidFill>
                <a:latin typeface="Noto Sans"/>
              </a:defRPr>
            </a:pPr>
            <a:r>
              <a:t>• 30 aircraft pages aggregating recurring supply and demand signals</a:t>
            </a:r>
          </a:p>
          <a:p>
            <a:pPr>
              <a:spcAft>
                <a:spcPts val="400"/>
              </a:spcAft>
              <a:defRPr sz="880">
                <a:solidFill>
                  <a:srgbClr val="F2EFE6"/>
                </a:solidFill>
                <a:latin typeface="Noto Sans"/>
              </a:defRPr>
            </a:pPr>
            <a:r>
              <a:t>• Direct enquiry paths and alert capture across the site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6428232"/>
            <a:ext cx="987552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600" b="0">
                <a:solidFill>
                  <a:srgbClr val="6F7C89"/>
                </a:solidFill>
                <a:latin typeface="Noto Sans"/>
              </a:rPr>
              <a:t>Empty Leg List case-study figures, August 2026.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6F7C89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6F7C89"/>
                </a:solidFill>
                <a:latin typeface="Noto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C9A24C"/>
                </a:solidFill>
                <a:latin typeface="Noto Sans"/>
              </a:rPr>
              <a:t>DISTRIBUTION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EB Garamond"/>
              </a:rPr>
              <a:t>A live route can become a media asset automatically.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F2EFE6"/>
                </a:solidFill>
                <a:latin typeface="Noto Sans"/>
              </a:rPr>
              <a:t>Eligible flights can be turned into short-form videos and distributed across multiple platforms without manual editing each time.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9808" y="2084831"/>
            <a:ext cx="1481328" cy="658368"/>
          </a:xfrm>
          <a:prstGeom prst="roundRect">
            <a:avLst/>
          </a:prstGeom>
          <a:solidFill>
            <a:srgbClr val="0D1F36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59" y="2304288"/>
            <a:ext cx="1335024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740" b="1">
                <a:solidFill>
                  <a:srgbClr val="F2EFE6"/>
                </a:solidFill>
                <a:latin typeface="Noto Sans"/>
              </a:rPr>
              <a:t>Live flight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67712" y="2249424"/>
            <a:ext cx="201168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1200" b="1">
                <a:solidFill>
                  <a:srgbClr val="C9A24C"/>
                </a:solidFill>
                <a:latin typeface="Noto San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96896" y="2084831"/>
            <a:ext cx="1481328" cy="658368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670048" y="2304288"/>
            <a:ext cx="1335024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740" b="1">
                <a:solidFill>
                  <a:srgbClr val="F2EFE6"/>
                </a:solidFill>
                <a:latin typeface="Noto Sans"/>
              </a:rPr>
              <a:t>Eligibility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2249424"/>
            <a:ext cx="201168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1200" b="1">
                <a:solidFill>
                  <a:srgbClr val="C9A24C"/>
                </a:solidFill>
                <a:latin typeface="Noto Sans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43984" y="2084831"/>
            <a:ext cx="1481328" cy="658368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7136" y="2304288"/>
            <a:ext cx="1335024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740" b="1">
                <a:solidFill>
                  <a:srgbClr val="F2EFE6"/>
                </a:solidFill>
                <a:latin typeface="Noto Sans"/>
              </a:rPr>
              <a:t>Voice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61888" y="2249424"/>
            <a:ext cx="201168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1200" b="1">
                <a:solidFill>
                  <a:srgbClr val="C9A24C"/>
                </a:solidFill>
                <a:latin typeface="Noto Sans"/>
              </a:rPr>
              <a:t>→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91072" y="2084831"/>
            <a:ext cx="1481328" cy="658368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4224" y="2304288"/>
            <a:ext cx="1335024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740" b="1">
                <a:solidFill>
                  <a:srgbClr val="F2EFE6"/>
                </a:solidFill>
                <a:latin typeface="Noto Sans"/>
              </a:rPr>
              <a:t>Film render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08976" y="2249424"/>
            <a:ext cx="201168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1200" b="1">
                <a:solidFill>
                  <a:srgbClr val="C9A24C"/>
                </a:solidFill>
                <a:latin typeface="Noto Sans"/>
              </a:rPr>
              <a:t>→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38160" y="2084831"/>
            <a:ext cx="1481328" cy="658368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11312" y="2304288"/>
            <a:ext cx="1335024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740" b="1">
                <a:solidFill>
                  <a:srgbClr val="F2EFE6"/>
                </a:solidFill>
                <a:latin typeface="Noto Sans"/>
              </a:rPr>
              <a:t>Publisher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56064" y="2249424"/>
            <a:ext cx="201168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1200" b="1">
                <a:solidFill>
                  <a:srgbClr val="C9A24C"/>
                </a:solidFill>
                <a:latin typeface="Noto San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985248" y="2084831"/>
            <a:ext cx="1481328" cy="658368"/>
          </a:xfrm>
          <a:prstGeom prst="roundRect">
            <a:avLst/>
          </a:prstGeom>
          <a:solidFill>
            <a:srgbClr val="0D1F36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58400" y="2304288"/>
            <a:ext cx="1335024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740" b="1">
                <a:solidFill>
                  <a:srgbClr val="F2EFE6"/>
                </a:solidFill>
                <a:latin typeface="Noto Sans"/>
              </a:rPr>
              <a:t>8 networks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49808" y="3474720"/>
            <a:ext cx="2331720" cy="1225296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4400" y="3593591"/>
            <a:ext cx="21031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4069080"/>
            <a:ext cx="21031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SOCIAL NETWORKS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246120" y="3474720"/>
            <a:ext cx="2331720" cy="1225296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410712" y="3593591"/>
            <a:ext cx="21031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1 every 3 hrs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10712" y="4069080"/>
            <a:ext cx="21031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PUBLISHING CADENCE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742432" y="3474720"/>
            <a:ext cx="2331720" cy="1225296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907024" y="3593591"/>
            <a:ext cx="21031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8am–10pm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07024" y="4069080"/>
            <a:ext cx="21031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ACTIVE WINDOW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238744" y="3474720"/>
            <a:ext cx="2331720" cy="1225296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03336" y="3593591"/>
            <a:ext cx="2103120" cy="3474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200" b="1">
                <a:solidFill>
                  <a:srgbClr val="C9A24C"/>
                </a:solidFill>
                <a:latin typeface="EB Garamond"/>
              </a:rPr>
              <a:t>15 sec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03336" y="4069080"/>
            <a:ext cx="2103120" cy="274320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1">
                <a:solidFill>
                  <a:srgbClr val="F2EFE6"/>
                </a:solidFill>
                <a:latin typeface="Noto Sans"/>
              </a:rPr>
              <a:t>VERTICAL FILM FORMAT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7240" y="4956048"/>
            <a:ext cx="10332720" cy="201168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ctr"/>
            <a:r>
              <a:rPr sz="900" b="1">
                <a:solidFill>
                  <a:srgbClr val="F2EFE6"/>
                </a:solidFill>
                <a:latin typeface="Noto Sans"/>
              </a:rPr>
              <a:t>Facebook • Instagram • YouTube • TikTok • X • LinkedIn • Threads • Pinterest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6928" y="6428232"/>
            <a:ext cx="9875520" cy="16459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600" b="0">
                <a:solidFill>
                  <a:srgbClr val="F2EFE6"/>
                </a:solidFill>
                <a:latin typeface="Noto Sans"/>
              </a:rPr>
              <a:t>Video-pipeline structure: Empty Leg List build case study, August 2026.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F2EFE6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F2EFE6"/>
                </a:solidFill>
                <a:latin typeface="Noto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7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2A3E59"/>
                </a:solidFill>
                <a:latin typeface="Noto Sans"/>
              </a:rPr>
              <a:t>COMMERCIAL OPPORTUNITIES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0D1F36"/>
                </a:solidFill>
                <a:latin typeface="EB Garamond"/>
              </a:rPr>
              <a:t>Where the platform becomes commercially useful.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6F7C89"/>
                </a:solidFill>
                <a:latin typeface="Noto Sans"/>
              </a:rPr>
              <a:t>The best partnerships use context: a route, destination, aircraft type, operator feed or premium-travel need.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48" y="1993392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Featured operator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" y="2432304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Priority visibility for operators that want live empty legs discovered faster.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7096" y="1993392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43400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Route sponsor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2432304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Own high-value corridors with branded presence around discovery and alerts.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81544" y="1993392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27848" y="2121408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Destination partner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7848" y="2432304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Connect hotels, villas or tourism brands with users already looking at the destination.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2648" y="3474720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8952" y="3602736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Aircraft partner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3913632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Align a manufacturer, broker or service brand with aircraft-type discovery.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197096" y="3474720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343400" y="3602736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Sponsored film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400" y="3913632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Wrap selected live routes into branded short-form content for social distribution.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781544" y="3474720"/>
            <a:ext cx="3310128" cy="12435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927848" y="3602736"/>
            <a:ext cx="3035808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0D1F36"/>
                </a:solidFill>
                <a:latin typeface="Noto Sans"/>
              </a:rPr>
              <a:t>Custom campaign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27848" y="3913632"/>
            <a:ext cx="3035808" cy="7132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6F7C89"/>
                </a:solidFill>
                <a:latin typeface="Noto Sans"/>
              </a:rPr>
              <a:t>Build around events, seasons, launches, repositioning offers or lead generation goals.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6F7C89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6F7C89"/>
                </a:solidFill>
                <a:latin typeface="Noto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1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47472"/>
            <a:ext cx="5303520" cy="219456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750" b="1">
                <a:solidFill>
                  <a:srgbClr val="C9A24C"/>
                </a:solidFill>
                <a:latin typeface="Noto Sans"/>
              </a:rPr>
              <a:t>FOR OPERATORS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58368"/>
            <a:ext cx="10972800" cy="80467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EB Garamond"/>
              </a:rPr>
              <a:t>Turn repositioning sectors into discoverable demand.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89888"/>
            <a:ext cx="1088136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019" b="0">
                <a:solidFill>
                  <a:srgbClr val="F2EFE6"/>
                </a:solidFill>
                <a:latin typeface="Noto Sans"/>
              </a:rPr>
              <a:t>Empty Leg List is designed around the distribution problem: empty legs exist, but they expire fast and are scattered across many sources.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48" y="1965960"/>
            <a:ext cx="5029200" cy="96926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" y="2093976"/>
            <a:ext cx="475488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Live feed or listing support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" y="2404872"/>
            <a:ext cx="475488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Keep active inventory visible with consistent route, aircraft, date, capacity and price handling.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7608" y="1965960"/>
            <a:ext cx="5029200" cy="96926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53912" y="2093976"/>
            <a:ext cx="475488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Direct enquiry path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53912" y="2404872"/>
            <a:ext cx="475488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Give interested users a clear route from listing to actionable request.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2648" y="3136391"/>
            <a:ext cx="5029200" cy="96926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58952" y="3264408"/>
            <a:ext cx="475488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Featured placement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" y="3575303"/>
            <a:ext cx="475488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Increase prominence across relevant city, route or aircraft discovery areas.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07608" y="3136391"/>
            <a:ext cx="5029200" cy="96926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53912" y="3264408"/>
            <a:ext cx="475488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Alert-based demand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53912" y="3575303"/>
            <a:ext cx="475488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Be visible when a user has already signalled interest in a corridor.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2648" y="4306824"/>
            <a:ext cx="5029200" cy="96926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8952" y="4434840"/>
            <a:ext cx="475488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Video distribution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952" y="4745736"/>
            <a:ext cx="475488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Convert suitable live routes into short-form content for wider reach.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07608" y="4306824"/>
            <a:ext cx="5029200" cy="969264"/>
          </a:xfrm>
          <a:prstGeom prst="roundRect">
            <a:avLst/>
          </a:prstGeom>
          <a:solidFill>
            <a:srgbClr val="142A47"/>
          </a:solidFill>
          <a:ln w="10160">
            <a:solidFill>
              <a:srgbClr val="2A3E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53912" y="4434840"/>
            <a:ext cx="4754880" cy="25603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Noto Sans"/>
              </a:rPr>
              <a:t>Campaign analytics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53912" y="4745736"/>
            <a:ext cx="4754880" cy="438912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800" b="0">
                <a:solidFill>
                  <a:srgbClr val="F2EFE6"/>
                </a:solidFill>
                <a:latin typeface="Noto Sans"/>
              </a:rPr>
              <a:t>Track exposure, clicks, enquiries and campaign performance where applicable.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601968"/>
            <a:ext cx="4389120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l"/>
            <a:r>
              <a:rPr sz="570" b="0">
                <a:solidFill>
                  <a:srgbClr val="F2EFE6"/>
                </a:solidFill>
                <a:latin typeface="Noto Sans"/>
              </a:rPr>
              <a:t>EMPTY LEG LIST  •  MEDIA KIT 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356848" y="6574536"/>
            <a:ext cx="256032" cy="146304"/>
          </a:xfrm>
          <a:prstGeom prst="rect">
            <a:avLst/>
          </a:prstGeom>
          <a:noFill/>
        </p:spPr>
        <p:txBody>
          <a:bodyPr wrap="square" anchor="t" lIns="27432" rIns="27432" tIns="27432" bIns="27432">
            <a:spAutoFit/>
          </a:bodyPr>
          <a:lstStyle/>
          <a:p>
            <a:pPr algn="r"/>
            <a:r>
              <a:rPr sz="570" b="0">
                <a:solidFill>
                  <a:srgbClr val="F2EFE6"/>
                </a:solidFill>
                <a:latin typeface="Noto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